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88"/>
  </p:notesMasterIdLst>
  <p:handoutMasterIdLst>
    <p:handoutMasterId r:id="rId89"/>
  </p:handoutMasterIdLst>
  <p:sldIdLst>
    <p:sldId id="256" r:id="rId7"/>
    <p:sldId id="349" r:id="rId8"/>
    <p:sldId id="264" r:id="rId9"/>
    <p:sldId id="300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65" r:id="rId29"/>
    <p:sldId id="366" r:id="rId30"/>
    <p:sldId id="367" r:id="rId31"/>
    <p:sldId id="364" r:id="rId32"/>
    <p:sldId id="345" r:id="rId33"/>
    <p:sldId id="320" r:id="rId34"/>
    <p:sldId id="363" r:id="rId35"/>
    <p:sldId id="362" r:id="rId36"/>
    <p:sldId id="350" r:id="rId37"/>
    <p:sldId id="298" r:id="rId38"/>
    <p:sldId id="296" r:id="rId39"/>
    <p:sldId id="260" r:id="rId40"/>
    <p:sldId id="351" r:id="rId41"/>
    <p:sldId id="287" r:id="rId42"/>
    <p:sldId id="289" r:id="rId43"/>
    <p:sldId id="290" r:id="rId44"/>
    <p:sldId id="299" r:id="rId45"/>
    <p:sldId id="288" r:id="rId46"/>
    <p:sldId id="352" r:id="rId47"/>
    <p:sldId id="368" r:id="rId48"/>
    <p:sldId id="280" r:id="rId49"/>
    <p:sldId id="357" r:id="rId50"/>
    <p:sldId id="292" r:id="rId51"/>
    <p:sldId id="332" r:id="rId52"/>
    <p:sldId id="333" r:id="rId53"/>
    <p:sldId id="334" r:id="rId54"/>
    <p:sldId id="293" r:id="rId55"/>
    <p:sldId id="335" r:id="rId56"/>
    <p:sldId id="336" r:id="rId57"/>
    <p:sldId id="337" r:id="rId58"/>
    <p:sldId id="294" r:id="rId59"/>
    <p:sldId id="295" r:id="rId60"/>
    <p:sldId id="359" r:id="rId61"/>
    <p:sldId id="360" r:id="rId62"/>
    <p:sldId id="339" r:id="rId63"/>
    <p:sldId id="340" r:id="rId64"/>
    <p:sldId id="282" r:id="rId65"/>
    <p:sldId id="361" r:id="rId66"/>
    <p:sldId id="353" r:id="rId67"/>
    <p:sldId id="283" r:id="rId68"/>
    <p:sldId id="328" r:id="rId69"/>
    <p:sldId id="330" r:id="rId70"/>
    <p:sldId id="329" r:id="rId71"/>
    <p:sldId id="331" r:id="rId72"/>
    <p:sldId id="341" r:id="rId73"/>
    <p:sldId id="325" r:id="rId74"/>
    <p:sldId id="322" r:id="rId75"/>
    <p:sldId id="321" r:id="rId76"/>
    <p:sldId id="354" r:id="rId77"/>
    <p:sldId id="277" r:id="rId78"/>
    <p:sldId id="323" r:id="rId79"/>
    <p:sldId id="358" r:id="rId80"/>
    <p:sldId id="324" r:id="rId81"/>
    <p:sldId id="278" r:id="rId82"/>
    <p:sldId id="279" r:id="rId83"/>
    <p:sldId id="355" r:id="rId84"/>
    <p:sldId id="347" r:id="rId85"/>
    <p:sldId id="356" r:id="rId86"/>
    <p:sldId id="369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5" autoAdjust="0"/>
    <p:restoredTop sz="83552" autoAdjust="0"/>
  </p:normalViewPr>
  <p:slideViewPr>
    <p:cSldViewPr snapToGrid="0">
      <p:cViewPr varScale="1">
        <p:scale>
          <a:sx n="62" d="100"/>
          <a:sy n="62" d="100"/>
        </p:scale>
        <p:origin x="88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EB9B8-3128-4231-A853-D896430F8D1B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269F3-DA51-4901-A3D9-A92F43CF2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30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BAB43-1CC6-4591-B3D4-F2E4BA79547A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6BFB8-EA95-4AD4-92E3-7F6373A73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9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36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59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9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42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21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41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dirty="0" smtClean="0"/>
              <a:t> glasses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95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02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95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dirty="0" smtClean="0"/>
              <a:t> glasses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20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dirty="0" smtClean="0"/>
              <a:t> glasses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</a:t>
            </a:r>
            <a:r>
              <a:rPr lang="en-US" baseline="0" dirty="0" smtClean="0"/>
              <a:t> show of hands how many have used biofeedback or neurofeedback?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Story:</a:t>
            </a:r>
            <a:r>
              <a:rPr lang="en-US" baseline="0" dirty="0" smtClean="0"/>
              <a:t> Sittings on floor in Dad’s clinic, control speaker sound with breath</a:t>
            </a:r>
          </a:p>
          <a:p>
            <a:r>
              <a:rPr lang="en-US" baseline="0" dirty="0" smtClean="0"/>
              <a:t>Joke: blowing on sensors and machine</a:t>
            </a:r>
          </a:p>
          <a:p>
            <a:r>
              <a:rPr lang="en-US" baseline="0" dirty="0" smtClean="0"/>
              <a:t>Fascination with biological signals- set the stage for the rest of my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53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dirty="0" smtClean="0"/>
              <a:t> glasses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35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dirty="0" smtClean="0"/>
              <a:t> glasses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18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dirty="0" smtClean="0"/>
              <a:t> glasses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13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dirty="0" smtClean="0"/>
              <a:t> glasses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3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dirty="0" smtClean="0"/>
              <a:t> glasses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3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dirty="0" smtClean="0"/>
              <a:t> glasses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84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smtClean="0"/>
              <a:t> glasses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98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smtClean="0"/>
              <a:t> glasses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97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smtClean="0"/>
              <a:t> glasses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771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smtClean="0"/>
              <a:t> glasses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78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499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dirty="0" smtClean="0"/>
              <a:t> glasses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570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dirty="0" smtClean="0"/>
              <a:t> glasses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8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smtClean="0"/>
              <a:t> glasses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48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92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Dad’s </a:t>
            </a:r>
            <a:r>
              <a:rPr lang="en-US" dirty="0" err="1" smtClean="0"/>
              <a:t>eyetracking</a:t>
            </a:r>
            <a:r>
              <a:rPr lang="en-US" smtClean="0"/>
              <a:t> glasses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830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066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19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6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4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79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4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71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BFB8-EA95-4AD4-92E3-7F6373A7328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1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2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6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28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23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25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0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47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40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29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59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71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2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0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47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380067" y="1552576"/>
            <a:ext cx="13572067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A1F148-5C5D-4CD5-AE6C-EC4196D8321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11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134C-7177-4076-9730-2E8B43A9788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00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75290-A43C-4D90-A975-FF3EC23738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91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F1DFB-68E6-4CD1-B384-BF94D226204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33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A8419-B0B6-4864-993D-7FD63EFF320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6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8D724-9C98-4112-AEE3-AC7BC20C80B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1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A065A-688C-4C2F-A057-E609E8460E4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8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55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58CE1-3D44-407A-935F-0925F507F0C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26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9F8B9-A566-4458-AF01-0F09DFCB065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90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6871-48AC-4D20-98AA-344AD1D3B15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33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65C1E-8614-42A0-A4D0-BF6D58CDD6B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09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380067" y="1552576"/>
            <a:ext cx="13572067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A1F148-5C5D-4CD5-AE6C-EC4196D8321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51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134C-7177-4076-9730-2E8B43A9788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17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75290-A43C-4D90-A975-FF3EC23738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25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F1DFB-68E6-4CD1-B384-BF94D226204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88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A8419-B0B6-4864-993D-7FD63EFF320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0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8D724-9C98-4112-AEE3-AC7BC20C80B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0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62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A065A-688C-4C2F-A057-E609E8460E4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78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58CE1-3D44-407A-935F-0925F507F0C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009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9F8B9-A566-4458-AF01-0F09DFCB065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9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6871-48AC-4D20-98AA-344AD1D3B15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83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65C1E-8614-42A0-A4D0-BF6D58CDD6B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49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380067" y="1552576"/>
            <a:ext cx="13572067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A1F148-5C5D-4CD5-AE6C-EC4196D8321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60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134C-7177-4076-9730-2E8B43A9788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975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75290-A43C-4D90-A975-FF3EC23738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28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F1DFB-68E6-4CD1-B384-BF94D226204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1250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A8419-B0B6-4864-993D-7FD63EFF320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8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95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8D724-9C98-4112-AEE3-AC7BC20C80B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50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A065A-688C-4C2F-A057-E609E8460E4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14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58CE1-3D44-407A-935F-0925F507F0C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492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9F8B9-A566-4458-AF01-0F09DFCB065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40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6871-48AC-4D20-98AA-344AD1D3B15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739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65C1E-8614-42A0-A4D0-BF6D58CDD6B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55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380067" y="1552576"/>
            <a:ext cx="13572067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A1F148-5C5D-4CD5-AE6C-EC4196D8321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601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134C-7177-4076-9730-2E8B43A9788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2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75290-A43C-4D90-A975-FF3EC23738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16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F1DFB-68E6-4CD1-B384-BF94D226204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2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552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A8419-B0B6-4864-993D-7FD63EFF320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00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8D724-9C98-4112-AEE3-AC7BC20C80B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759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A065A-688C-4C2F-A057-E609E8460E4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99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58CE1-3D44-407A-935F-0925F507F0C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221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9F8B9-A566-4458-AF01-0F09DFCB065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969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6871-48AC-4D20-98AA-344AD1D3B15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363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65C1E-8614-42A0-A4D0-BF6D58CDD6B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5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0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58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275C0-6E0D-4F87-86AF-D7954D8783EF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A2F5F-D229-49CA-8002-A39453F4A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55FBC-B700-4C9D-9623-3075EC7A9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EBF00-2FB5-4E2A-AB82-82E347306AC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12177184" cy="6845300"/>
            <a:chOff x="0" y="1"/>
            <a:chExt cx="5753" cy="4312"/>
          </a:xfrm>
        </p:grpSpPr>
        <p:sp>
          <p:nvSpPr>
            <p:cNvPr id="10243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DF627-33E0-4008-B80B-D975260CB1AF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0064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12177184" cy="6845300"/>
            <a:chOff x="0" y="1"/>
            <a:chExt cx="5753" cy="4312"/>
          </a:xfrm>
        </p:grpSpPr>
        <p:sp>
          <p:nvSpPr>
            <p:cNvPr id="10243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DF627-33E0-4008-B80B-D975260CB1AF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6267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12177184" cy="6845300"/>
            <a:chOff x="0" y="1"/>
            <a:chExt cx="5753" cy="4312"/>
          </a:xfrm>
        </p:grpSpPr>
        <p:sp>
          <p:nvSpPr>
            <p:cNvPr id="10243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DF627-33E0-4008-B80B-D975260CB1AF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57841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12177184" cy="6845300"/>
            <a:chOff x="0" y="1"/>
            <a:chExt cx="5753" cy="4312"/>
          </a:xfrm>
        </p:grpSpPr>
        <p:sp>
          <p:nvSpPr>
            <p:cNvPr id="10243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DF627-33E0-4008-B80B-D975260CB1AF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00340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Broadway\cap%20size.av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Broadway\lobe.av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Broadway\cap-head.av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Broadway\gooincap.av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Broadway\imp.av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Broadway\picofbrain.av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Broadway\raw%20data.av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Broadway\read.av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Broadway\close.avi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4.jpeg"/><Relationship Id="rId4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4.jpeg"/><Relationship Id="rId4" Type="http://schemas.openxmlformats.org/officeDocument/2006/relationships/image" Target="../media/image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9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4.jpeg"/><Relationship Id="rId10" Type="http://schemas.openxmlformats.org/officeDocument/2006/relationships/image" Target="../media/image55.jpeg"/><Relationship Id="rId4" Type="http://schemas.openxmlformats.org/officeDocument/2006/relationships/image" Target="../media/image41.jpeg"/><Relationship Id="rId9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9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11" Type="http://schemas.openxmlformats.org/officeDocument/2006/relationships/image" Target="../media/image56.jpeg"/><Relationship Id="rId5" Type="http://schemas.openxmlformats.org/officeDocument/2006/relationships/image" Target="../media/image44.jpeg"/><Relationship Id="rId10" Type="http://schemas.openxmlformats.org/officeDocument/2006/relationships/image" Target="../media/image55.jpeg"/><Relationship Id="rId4" Type="http://schemas.openxmlformats.org/officeDocument/2006/relationships/image" Target="../media/image41.jpeg"/><Relationship Id="rId9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Broadway\machine.avi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Broadway\Measure-head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QEEG Diagnostics and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Bio-Neurofeedback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Devon Greco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Founder, Narbis.com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Devon, Pennsylvania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dgreco@narbis.com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419601" y="6019800"/>
            <a:ext cx="341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Determine proper cap-size</a:t>
            </a:r>
          </a:p>
        </p:txBody>
      </p:sp>
      <p:pic>
        <p:nvPicPr>
          <p:cNvPr id="9219" name="cap size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1"/>
            <a:ext cx="822960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45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895600" y="6019800"/>
            <a:ext cx="666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Prepare ear lobes for contact as ground and reference</a:t>
            </a:r>
          </a:p>
        </p:txBody>
      </p:sp>
      <p:pic>
        <p:nvPicPr>
          <p:cNvPr id="13315" name="lobe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1"/>
            <a:ext cx="83058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3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724400" y="6019800"/>
            <a:ext cx="353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Place cap on subject’s head</a:t>
            </a:r>
          </a:p>
        </p:txBody>
      </p:sp>
      <p:pic>
        <p:nvPicPr>
          <p:cNvPr id="12291" name="cap-head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1"/>
            <a:ext cx="78486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39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29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352800" y="6096000"/>
            <a:ext cx="4965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Insert contact gel at each scalp location</a:t>
            </a:r>
          </a:p>
        </p:txBody>
      </p:sp>
      <p:pic>
        <p:nvPicPr>
          <p:cNvPr id="14341" name="gooincap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80010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71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3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505201" y="6096000"/>
            <a:ext cx="5313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Measure impedance at each scalp location</a:t>
            </a:r>
          </a:p>
        </p:txBody>
      </p:sp>
      <p:pic>
        <p:nvPicPr>
          <p:cNvPr id="15363" name="imp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1"/>
            <a:ext cx="83058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5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3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953000" y="6019800"/>
            <a:ext cx="2312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Collect EEG data</a:t>
            </a:r>
          </a:p>
        </p:txBody>
      </p:sp>
      <p:pic>
        <p:nvPicPr>
          <p:cNvPr id="17413" name="picofbrain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838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3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4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raw data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1"/>
            <a:ext cx="86106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5181600" y="617220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Raw EEG data</a:t>
            </a:r>
          </a:p>
        </p:txBody>
      </p:sp>
    </p:spTree>
    <p:extLst>
      <p:ext uri="{BB962C8B-B14F-4D97-AF65-F5344CB8AC3E}">
        <p14:creationId xmlns:p14="http://schemas.microsoft.com/office/powerpoint/2010/main" val="134642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4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read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534400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038600" y="61722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Collecting data while reading</a:t>
            </a:r>
          </a:p>
        </p:txBody>
      </p:sp>
    </p:spTree>
    <p:extLst>
      <p:ext uri="{BB962C8B-B14F-4D97-AF65-F5344CB8AC3E}">
        <p14:creationId xmlns:p14="http://schemas.microsoft.com/office/powerpoint/2010/main" val="417882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45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lose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1"/>
            <a:ext cx="83820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581400" y="61722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Collecting data while eyes are closed</a:t>
            </a:r>
          </a:p>
        </p:txBody>
      </p:sp>
    </p:spTree>
    <p:extLst>
      <p:ext uri="{BB962C8B-B14F-4D97-AF65-F5344CB8AC3E}">
        <p14:creationId xmlns:p14="http://schemas.microsoft.com/office/powerpoint/2010/main" val="22607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3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133600" y="1752600"/>
            <a:ext cx="838200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1700" b="1" u="sng"/>
              <a:t>NO BRAIN!</a:t>
            </a:r>
          </a:p>
        </p:txBody>
      </p:sp>
    </p:spTree>
    <p:extLst>
      <p:ext uri="{BB962C8B-B14F-4D97-AF65-F5344CB8AC3E}">
        <p14:creationId xmlns:p14="http://schemas.microsoft.com/office/powerpoint/2010/main" val="132712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80177" y="4699241"/>
            <a:ext cx="10129578" cy="1801768"/>
            <a:chOff x="580177" y="4699241"/>
            <a:chExt cx="10129578" cy="1801768"/>
          </a:xfrm>
        </p:grpSpPr>
        <p:grpSp>
          <p:nvGrpSpPr>
            <p:cNvPr id="20" name="Group 19"/>
            <p:cNvGrpSpPr/>
            <p:nvPr/>
          </p:nvGrpSpPr>
          <p:grpSpPr>
            <a:xfrm>
              <a:off x="1352812" y="5398719"/>
              <a:ext cx="9356943" cy="1102290"/>
              <a:chOff x="313151" y="5373666"/>
              <a:chExt cx="9356943" cy="110229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13151" y="5373666"/>
                <a:ext cx="1102290" cy="11022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01458" y="5663201"/>
                <a:ext cx="8968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1	2	3	4	5	6	7	8	9	10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580177" y="4699241"/>
              <a:ext cx="2647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Intro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7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/>
          <p:cNvGraphicFramePr>
            <a:graphicFrameLocks noChangeAspect="1"/>
          </p:cNvGraphicFramePr>
          <p:nvPr/>
        </p:nvGraphicFramePr>
        <p:xfrm>
          <a:off x="1524000" y="0"/>
          <a:ext cx="9144000" cy="469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Bitmap Image" r:id="rId3" imgW="23619048" imgH="31809524" progId="Paint.Picture">
                  <p:embed/>
                </p:oleObj>
              </mc:Choice>
              <mc:Fallback>
                <p:oleObj name="Bitmap Image" r:id="rId3" imgW="23619048" imgH="318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76" t="1250" r="1999" b="63126"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469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524000" y="6096001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Brain map of eyes closed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2819400" y="4724401"/>
            <a:ext cx="7391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Theta 			Alpha			Beta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Drowsy		Daydreamy		Alert</a:t>
            </a:r>
          </a:p>
        </p:txBody>
      </p:sp>
    </p:spTree>
    <p:extLst>
      <p:ext uri="{BB962C8B-B14F-4D97-AF65-F5344CB8AC3E}">
        <p14:creationId xmlns:p14="http://schemas.microsoft.com/office/powerpoint/2010/main" val="384171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524000" y="612775"/>
          <a:ext cx="9144000" cy="435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Bitmap Image" r:id="rId3" imgW="15752381" imgH="20819048" progId="Paint.Picture">
                  <p:embed/>
                </p:oleObj>
              </mc:Choice>
              <mc:Fallback>
                <p:oleObj name="Bitmap Image" r:id="rId3" imgW="15752381" imgH="208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43" b="64999"/>
                      <a:stretch>
                        <a:fillRect/>
                      </a:stretch>
                    </p:blipFill>
                    <p:spPr bwMode="auto">
                      <a:xfrm>
                        <a:off x="1524000" y="612775"/>
                        <a:ext cx="9144000" cy="435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505200" y="64008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Brain map of listening to music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2819400" y="5257801"/>
            <a:ext cx="7391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Theta 			Alpha			Beta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Drowsy		Daydreamy		Alert</a:t>
            </a:r>
          </a:p>
        </p:txBody>
      </p:sp>
    </p:spTree>
    <p:extLst>
      <p:ext uri="{BB962C8B-B14F-4D97-AF65-F5344CB8AC3E}">
        <p14:creationId xmlns:p14="http://schemas.microsoft.com/office/powerpoint/2010/main" val="243024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3476625" y="216693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1507" name="Picture 2" descr="rea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b="67123"/>
          <a:stretch>
            <a:fillRect/>
          </a:stretch>
        </p:blipFill>
        <p:spPr bwMode="auto">
          <a:xfrm>
            <a:off x="1524000" y="685800"/>
            <a:ext cx="91440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667000" y="61722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Brain map of reading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2819400" y="5029201"/>
            <a:ext cx="7391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Theta 			Alpha			Beta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Drowsy		Daydreamy		Alert</a:t>
            </a:r>
          </a:p>
        </p:txBody>
      </p:sp>
    </p:spTree>
    <p:extLst>
      <p:ext uri="{BB962C8B-B14F-4D97-AF65-F5344CB8AC3E}">
        <p14:creationId xmlns:p14="http://schemas.microsoft.com/office/powerpoint/2010/main" val="7144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Cognionics</a:t>
            </a:r>
            <a:r>
              <a:rPr lang="en-US" dirty="0" smtClean="0">
                <a:solidFill>
                  <a:schemeClr val="bg1"/>
                </a:solidFill>
              </a:rPr>
              <a:t> Quick-20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Spin-off from UCSD I.P.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20-channel plus reference and ground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8850" name="Picture 2" descr="Quick-20 Dry EEG Heads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14001" r="50796" b="18443"/>
          <a:stretch/>
        </p:blipFill>
        <p:spPr bwMode="auto">
          <a:xfrm>
            <a:off x="6456697" y="576263"/>
            <a:ext cx="5563854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Quasar/Wearable Sensing</a:t>
            </a:r>
          </a:p>
          <a:p>
            <a:pPr lvl="1"/>
            <a:r>
              <a:rPr lang="en-US" sz="3600" dirty="0" err="1" smtClean="0">
                <a:solidFill>
                  <a:schemeClr val="bg1"/>
                </a:solidFill>
              </a:rPr>
              <a:t>D.o.D</a:t>
            </a:r>
            <a:endParaRPr lang="en-US" sz="3600" dirty="0" smtClean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2946" name="Picture 2" descr="http://www.quasarusa.com/technology_sensors_files/Helmet_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1" y="1027905"/>
            <a:ext cx="3346450" cy="283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http://www.quasarusa.com/technology_sensors_files/Body-Armor_2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47" y="3520234"/>
            <a:ext cx="4761078" cy="249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Advanced Brain </a:t>
            </a:r>
            <a:r>
              <a:rPr lang="en-US" sz="3200" dirty="0" smtClean="0">
                <a:solidFill>
                  <a:schemeClr val="bg1"/>
                </a:solidFill>
              </a:rPr>
              <a:t>Monitoring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FDA Cleared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Disposable Gel Cap</a:t>
            </a:r>
          </a:p>
        </p:txBody>
      </p:sp>
      <p:pic>
        <p:nvPicPr>
          <p:cNvPr id="83970" name="Picture 2" descr="Image result for stat x2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24984" r="63623" b="12278"/>
          <a:stretch/>
        </p:blipFill>
        <p:spPr bwMode="auto">
          <a:xfrm>
            <a:off x="7661564" y="0"/>
            <a:ext cx="4530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95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r="6743" b="22778"/>
          <a:stretch/>
        </p:blipFill>
        <p:spPr>
          <a:xfrm>
            <a:off x="2288467" y="701040"/>
            <a:ext cx="7891853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2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41119" y="4850989"/>
            <a:ext cx="8968636" cy="1650020"/>
            <a:chOff x="1741119" y="4850989"/>
            <a:chExt cx="8968636" cy="1650020"/>
          </a:xfrm>
        </p:grpSpPr>
        <p:grpSp>
          <p:nvGrpSpPr>
            <p:cNvPr id="3" name="Group 2"/>
            <p:cNvGrpSpPr/>
            <p:nvPr/>
          </p:nvGrpSpPr>
          <p:grpSpPr>
            <a:xfrm>
              <a:off x="1741119" y="5398719"/>
              <a:ext cx="8968636" cy="1102290"/>
              <a:chOff x="701458" y="5373666"/>
              <a:chExt cx="8968636" cy="110229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154477" y="5373666"/>
                <a:ext cx="1102290" cy="11022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01458" y="5663201"/>
                <a:ext cx="8968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1	2	3	4	5	6	7	8	9	10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674819" y="4850989"/>
              <a:ext cx="2140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Neurofeedback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90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96080" y="596392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1991 Clinic News Broadcast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2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r. Domenic Greco 1991 ATI News Broadc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9321" r="15963" b="4066"/>
          <a:stretch/>
        </p:blipFill>
        <p:spPr>
          <a:xfrm>
            <a:off x="1995529" y="527539"/>
            <a:ext cx="8130359" cy="5814646"/>
          </a:xfrm>
        </p:spPr>
      </p:pic>
    </p:spTree>
    <p:extLst>
      <p:ext uri="{BB962C8B-B14F-4D97-AF65-F5344CB8AC3E}">
        <p14:creationId xmlns:p14="http://schemas.microsoft.com/office/powerpoint/2010/main" val="1296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Neurofeedback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488+ independent studies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50+ years of research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34+ different applications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FDA Exempt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$2 Billion Market</a:t>
            </a:r>
          </a:p>
          <a:p>
            <a:r>
              <a:rPr lang="en-US" dirty="0">
                <a:solidFill>
                  <a:schemeClr val="bg1"/>
                </a:solidFill>
              </a:rPr>
              <a:t>2012: Rated Neurofeedback best intervention for ADHD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1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41119" y="4878351"/>
            <a:ext cx="8968636" cy="1649148"/>
            <a:chOff x="1741119" y="4878351"/>
            <a:chExt cx="8968636" cy="1649148"/>
          </a:xfrm>
        </p:grpSpPr>
        <p:grpSp>
          <p:nvGrpSpPr>
            <p:cNvPr id="7" name="Group 6"/>
            <p:cNvGrpSpPr/>
            <p:nvPr/>
          </p:nvGrpSpPr>
          <p:grpSpPr>
            <a:xfrm>
              <a:off x="1741119" y="5425209"/>
              <a:ext cx="8968636" cy="1102290"/>
              <a:chOff x="701458" y="5400156"/>
              <a:chExt cx="8968636" cy="110229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031299" y="5400156"/>
                <a:ext cx="1102290" cy="11022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01458" y="5663201"/>
                <a:ext cx="8968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1	2	3	4	5	6	7	8	9	10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162029" y="4878351"/>
              <a:ext cx="920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NASA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7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martBrainTech_video_destinationTomorrow_FL8_Medi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2447" y="0"/>
            <a:ext cx="9870770" cy="6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1" r="15549" b="4702"/>
          <a:stretch/>
        </p:blipFill>
        <p:spPr>
          <a:xfrm>
            <a:off x="2455101" y="-8186"/>
            <a:ext cx="7281797" cy="686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20" y="691468"/>
            <a:ext cx="5115804" cy="437530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39866" y="5066777"/>
            <a:ext cx="9107465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NASA Patent #'s 5,377,100 &amp; </a:t>
            </a:r>
            <a:r>
              <a:rPr lang="pt-BR" dirty="0" smtClean="0">
                <a:solidFill>
                  <a:schemeClr val="bg1"/>
                </a:solidFill>
              </a:rPr>
              <a:t>6,450,820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41119" y="4422954"/>
            <a:ext cx="8968636" cy="2078055"/>
            <a:chOff x="1741119" y="4422954"/>
            <a:chExt cx="8968636" cy="2078055"/>
          </a:xfrm>
        </p:grpSpPr>
        <p:grpSp>
          <p:nvGrpSpPr>
            <p:cNvPr id="5" name="Group 4"/>
            <p:cNvGrpSpPr/>
            <p:nvPr/>
          </p:nvGrpSpPr>
          <p:grpSpPr>
            <a:xfrm>
              <a:off x="1741119" y="5398719"/>
              <a:ext cx="8968636" cy="1102290"/>
              <a:chOff x="701458" y="5373666"/>
              <a:chExt cx="8968636" cy="110229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3945699" y="5373666"/>
                <a:ext cx="1102290" cy="11022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01458" y="5663201"/>
                <a:ext cx="8968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1	2	3	4	5	6	7	8	9	10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354489" y="4422954"/>
              <a:ext cx="23640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Video Game Neurofeedback 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25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21309" r="19998" b="33208"/>
          <a:stretch/>
        </p:blipFill>
        <p:spPr>
          <a:xfrm>
            <a:off x="5531428" y="2091847"/>
            <a:ext cx="5504003" cy="333192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9" t="31669" r="27913" b="9558"/>
          <a:stretch/>
        </p:blipFill>
        <p:spPr>
          <a:xfrm>
            <a:off x="1578278" y="1356376"/>
            <a:ext cx="3194139" cy="480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7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6" t="24218" r="10768" b="16646"/>
          <a:stretch/>
        </p:blipFill>
        <p:spPr>
          <a:xfrm>
            <a:off x="5109254" y="1545526"/>
            <a:ext cx="6883377" cy="39457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0" t="6036" r="28819" b="8837"/>
          <a:stretch/>
        </p:blipFill>
        <p:spPr>
          <a:xfrm>
            <a:off x="400833" y="1077234"/>
            <a:ext cx="4496844" cy="488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3248" r="4070" b="10689"/>
          <a:stretch/>
        </p:blipFill>
        <p:spPr>
          <a:xfrm>
            <a:off x="885754" y="0"/>
            <a:ext cx="10322351" cy="6858000"/>
          </a:xfrm>
        </p:spPr>
      </p:pic>
    </p:spTree>
    <p:extLst>
      <p:ext uri="{BB962C8B-B14F-4D97-AF65-F5344CB8AC3E}">
        <p14:creationId xmlns:p14="http://schemas.microsoft.com/office/powerpoint/2010/main" val="101046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8" r="26747"/>
          <a:stretch/>
        </p:blipFill>
        <p:spPr>
          <a:xfrm>
            <a:off x="3098386" y="0"/>
            <a:ext cx="5874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1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94577" y="4792286"/>
            <a:ext cx="9215178" cy="1708723"/>
            <a:chOff x="1494577" y="4792286"/>
            <a:chExt cx="9215178" cy="1708723"/>
          </a:xfrm>
        </p:grpSpPr>
        <p:grpSp>
          <p:nvGrpSpPr>
            <p:cNvPr id="6" name="Group 5"/>
            <p:cNvGrpSpPr/>
            <p:nvPr/>
          </p:nvGrpSpPr>
          <p:grpSpPr>
            <a:xfrm>
              <a:off x="1741119" y="5398719"/>
              <a:ext cx="8968636" cy="1102290"/>
              <a:chOff x="701458" y="5373666"/>
              <a:chExt cx="8968636" cy="110229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227551" y="5373666"/>
                <a:ext cx="1102290" cy="11022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1458" y="5663201"/>
                <a:ext cx="8968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1	2	3	4	5	6	7	8	9	10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494577" y="4792286"/>
              <a:ext cx="2647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QEEG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4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3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0231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41119" y="4792286"/>
            <a:ext cx="8968636" cy="1708723"/>
            <a:chOff x="1741119" y="4792286"/>
            <a:chExt cx="8968636" cy="1708723"/>
          </a:xfrm>
        </p:grpSpPr>
        <p:grpSp>
          <p:nvGrpSpPr>
            <p:cNvPr id="7" name="Group 6"/>
            <p:cNvGrpSpPr/>
            <p:nvPr/>
          </p:nvGrpSpPr>
          <p:grpSpPr>
            <a:xfrm>
              <a:off x="1741119" y="5398719"/>
              <a:ext cx="8968636" cy="1102290"/>
              <a:chOff x="701458" y="5373666"/>
              <a:chExt cx="8968636" cy="110229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872625" y="5373666"/>
                <a:ext cx="1102290" cy="11022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01458" y="5663201"/>
                <a:ext cx="8968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1	2	3	4	5	6	7	8	9	10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281415" y="4792286"/>
              <a:ext cx="23640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</a:rPr>
                <a:t>Narbis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36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6" y="1924394"/>
            <a:ext cx="11685208" cy="306670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169412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9" y="325676"/>
            <a:ext cx="11219540" cy="61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2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-520140-h264_hi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1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ksr-ugc.imgix.net/assets/003/310/673/2b514267768de33e6d597a003599606b_original.jpg?v=1424379307&amp;w=680&amp;fit=max&amp;auto=format&amp;q=92&amp;s=1b1775274eb65d315f080d7533a6dcd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21321" r="3192" b="17309"/>
          <a:stretch/>
        </p:blipFill>
        <p:spPr bwMode="auto">
          <a:xfrm>
            <a:off x="362485" y="559642"/>
            <a:ext cx="11588672" cy="56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2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00341" cy="6858000"/>
          </a:xfrm>
        </p:spPr>
      </p:pic>
    </p:spTree>
    <p:extLst>
      <p:ext uri="{BB962C8B-B14F-4D97-AF65-F5344CB8AC3E}">
        <p14:creationId xmlns:p14="http://schemas.microsoft.com/office/powerpoint/2010/main" val="42694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67" y="1512474"/>
            <a:ext cx="7278666" cy="4846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0"/>
            <a:ext cx="1030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67" y="1512474"/>
            <a:ext cx="7278666" cy="4846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0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1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sr-ugc.imgix.net/assets/003/310/692/4c66c74134f4084fcb88da8f5d805e8c_original.jpg?v=1424379470&amp;w=680&amp;fit=max&amp;auto=format&amp;q=92&amp;s=6f91d4f4d90d9913920922b945f724a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t="4910" r="16448" b="3181"/>
          <a:stretch/>
        </p:blipFill>
        <p:spPr bwMode="auto">
          <a:xfrm rot="16200000">
            <a:off x="3188926" y="-2366747"/>
            <a:ext cx="5860473" cy="116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6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133600" y="5105401"/>
            <a:ext cx="7924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Devon Greco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December 19, 2000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FF"/>
                </a:solidFill>
              </a:rPr>
              <a:t>Mrs. Weber </a:t>
            </a:r>
          </a:p>
        </p:txBody>
      </p:sp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2057400" y="1066800"/>
            <a:ext cx="7829550" cy="1905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pc="-18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How To Map a Brain</a:t>
            </a:r>
          </a:p>
        </p:txBody>
      </p:sp>
    </p:spTree>
    <p:extLst>
      <p:ext uri="{BB962C8B-B14F-4D97-AF65-F5344CB8AC3E}">
        <p14:creationId xmlns:p14="http://schemas.microsoft.com/office/powerpoint/2010/main" val="40707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67" y="1512474"/>
            <a:ext cx="7278666" cy="4846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0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67" y="1512474"/>
            <a:ext cx="7278666" cy="4846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0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67" y="1512474"/>
            <a:ext cx="7278666" cy="4846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0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7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sr-ugc.imgix.net/assets/003/346/366/5a9a4963ff9c20e9213772c242ebec02_original.jpg?v=1424967605&amp;w=680&amp;fit=max&amp;auto=format&amp;q=92&amp;s=57ee49ccadfa97c3d6a461d1b0aa1b9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01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1327" y="117693"/>
            <a:ext cx="109381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“We </a:t>
            </a:r>
            <a:r>
              <a:rPr lang="en-US" sz="3600" dirty="0">
                <a:solidFill>
                  <a:schemeClr val="bg1"/>
                </a:solidFill>
              </a:rPr>
              <a:t>have a 14 year old who has just completed 15 sessions of SMR </a:t>
            </a:r>
            <a:r>
              <a:rPr lang="en-US" sz="3600" dirty="0" smtClean="0">
                <a:solidFill>
                  <a:schemeClr val="bg1"/>
                </a:solidFill>
              </a:rPr>
              <a:t>training with </a:t>
            </a:r>
            <a:r>
              <a:rPr lang="en-US" sz="3600" dirty="0">
                <a:solidFill>
                  <a:schemeClr val="bg1"/>
                </a:solidFill>
              </a:rPr>
              <a:t>the </a:t>
            </a:r>
            <a:r>
              <a:rPr lang="en-US" sz="3600" dirty="0" err="1">
                <a:solidFill>
                  <a:schemeClr val="bg1"/>
                </a:solidFill>
              </a:rPr>
              <a:t>Narbis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glasses while </a:t>
            </a:r>
            <a:r>
              <a:rPr lang="en-US" sz="3600" dirty="0">
                <a:solidFill>
                  <a:schemeClr val="bg1"/>
                </a:solidFill>
              </a:rPr>
              <a:t>doing assigned summer reading. </a:t>
            </a:r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His</a:t>
            </a:r>
            <a:r>
              <a:rPr lang="en-US" sz="3600" dirty="0">
                <a:solidFill>
                  <a:schemeClr val="bg1"/>
                </a:solidFill>
              </a:rPr>
              <a:t> IVA continuous performance </a:t>
            </a:r>
            <a:r>
              <a:rPr lang="en-US" sz="3600" dirty="0" smtClean="0">
                <a:solidFill>
                  <a:schemeClr val="bg1"/>
                </a:solidFill>
              </a:rPr>
              <a:t>test scores </a:t>
            </a:r>
            <a:r>
              <a:rPr lang="en-US" sz="3600" dirty="0">
                <a:solidFill>
                  <a:schemeClr val="bg1"/>
                </a:solidFill>
              </a:rPr>
              <a:t>went from the mid 60's to the mid 90's </a:t>
            </a:r>
            <a:r>
              <a:rPr lang="en-US" sz="3600" dirty="0" smtClean="0">
                <a:solidFill>
                  <a:schemeClr val="bg1"/>
                </a:solidFill>
              </a:rPr>
              <a:t>(standard </a:t>
            </a:r>
            <a:r>
              <a:rPr lang="en-US" sz="3600" dirty="0">
                <a:solidFill>
                  <a:schemeClr val="bg1"/>
                </a:solidFill>
              </a:rPr>
              <a:t>scale so 90-110 </a:t>
            </a:r>
            <a:r>
              <a:rPr lang="en-US" sz="3600" dirty="0" smtClean="0">
                <a:solidFill>
                  <a:schemeClr val="bg1"/>
                </a:solidFill>
              </a:rPr>
              <a:t>is normal</a:t>
            </a:r>
            <a:r>
              <a:rPr lang="en-US" sz="3600" dirty="0">
                <a:solidFill>
                  <a:schemeClr val="bg1"/>
                </a:solidFill>
              </a:rPr>
              <a:t>). </a:t>
            </a:r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It has </a:t>
            </a:r>
            <a:r>
              <a:rPr lang="en-US" sz="3600" dirty="0">
                <a:solidFill>
                  <a:schemeClr val="bg1"/>
                </a:solidFill>
              </a:rPr>
              <a:t>typically taken 20-30 sessions </a:t>
            </a:r>
            <a:r>
              <a:rPr lang="en-US" sz="3600" dirty="0" smtClean="0">
                <a:solidFill>
                  <a:schemeClr val="bg1"/>
                </a:solidFill>
              </a:rPr>
              <a:t>to get </a:t>
            </a:r>
            <a:r>
              <a:rPr lang="en-US" sz="3600" dirty="0">
                <a:solidFill>
                  <a:schemeClr val="bg1"/>
                </a:solidFill>
              </a:rPr>
              <a:t>this big of a jump on the </a:t>
            </a:r>
            <a:r>
              <a:rPr lang="en-US" sz="3600" dirty="0" smtClean="0">
                <a:solidFill>
                  <a:schemeClr val="bg1"/>
                </a:solidFill>
              </a:rPr>
              <a:t>IVA.”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-Dr. Frank Harbin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Rome, GA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6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ml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0" cy="68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3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67" y="1512474"/>
            <a:ext cx="7278666" cy="4846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5" t="3127" r="-172" b="6005"/>
          <a:stretch/>
        </p:blipFill>
        <p:spPr>
          <a:xfrm>
            <a:off x="858982" y="0"/>
            <a:ext cx="10267115" cy="687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6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67" y="1512474"/>
            <a:ext cx="7278666" cy="484615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25" y="1512313"/>
            <a:ext cx="7278908" cy="4846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5" t="3127" r="-172" b="6005"/>
          <a:stretch/>
        </p:blipFill>
        <p:spPr>
          <a:xfrm>
            <a:off x="2456425" y="1512313"/>
            <a:ext cx="7242654" cy="4846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r="4841"/>
          <a:stretch/>
        </p:blipFill>
        <p:spPr>
          <a:xfrm>
            <a:off x="817072" y="1"/>
            <a:ext cx="1058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4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Narbis</a:t>
            </a:r>
            <a:r>
              <a:rPr lang="en-US" dirty="0" smtClean="0">
                <a:solidFill>
                  <a:schemeClr val="bg1"/>
                </a:solidFill>
              </a:rPr>
              <a:t> Demo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3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392363" y="76358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876800" y="4572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EEG recording</a:t>
            </a:r>
          </a:p>
        </p:txBody>
      </p:sp>
      <p:pic>
        <p:nvPicPr>
          <p:cNvPr id="5124" name="Picture 4" descr="http://www.thegrid.net/dakaiser/skil/template/figur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1174751"/>
            <a:ext cx="72009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50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pat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17" y="1607"/>
            <a:ext cx="4672158" cy="685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0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41119" y="4647519"/>
            <a:ext cx="8968636" cy="1853490"/>
            <a:chOff x="1741119" y="4647519"/>
            <a:chExt cx="8968636" cy="1853490"/>
          </a:xfrm>
        </p:grpSpPr>
        <p:grpSp>
          <p:nvGrpSpPr>
            <p:cNvPr id="5" name="Group 4"/>
            <p:cNvGrpSpPr/>
            <p:nvPr/>
          </p:nvGrpSpPr>
          <p:grpSpPr>
            <a:xfrm>
              <a:off x="1741119" y="5398719"/>
              <a:ext cx="8968636" cy="1102290"/>
              <a:chOff x="701458" y="5373666"/>
              <a:chExt cx="8968636" cy="110229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5787025" y="5373666"/>
                <a:ext cx="1102290" cy="11022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01458" y="5663201"/>
                <a:ext cx="8968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1	2	3	4	5	6	7	8	9	10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195815" y="4647519"/>
              <a:ext cx="23640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Technology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836" y="120631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Analog Front End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ADS1299 T.I. EEG Chip</a:t>
            </a: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8 channel</a:t>
            </a: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1uVpp Input-referred noise</a:t>
            </a: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250 SPS to 16 </a:t>
            </a:r>
            <a:r>
              <a:rPr lang="en-US" sz="2400" dirty="0" err="1" smtClean="0">
                <a:solidFill>
                  <a:schemeClr val="bg1"/>
                </a:solidFill>
              </a:rPr>
              <a:t>kSPS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-110 dB CMRR</a:t>
            </a: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Built-in Bias Drive Amplifier</a:t>
            </a: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Lead off detection</a:t>
            </a:r>
          </a:p>
          <a:p>
            <a:pPr lvl="3"/>
            <a:endParaRPr lang="en-US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290" y="1825624"/>
            <a:ext cx="4514546" cy="31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" y="1894898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>
                <a:solidFill>
                  <a:schemeClr val="bg1"/>
                </a:solidFill>
              </a:rPr>
              <a:t>Active Electrode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INA116 (UCSD)</a:t>
            </a: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3fA </a:t>
            </a:r>
            <a:r>
              <a:rPr lang="en-US" sz="2400" dirty="0" err="1" smtClean="0">
                <a:solidFill>
                  <a:schemeClr val="bg1"/>
                </a:solidFill>
              </a:rPr>
              <a:t>typ</a:t>
            </a:r>
            <a:r>
              <a:rPr lang="en-US" sz="2400" dirty="0" smtClean="0">
                <a:solidFill>
                  <a:schemeClr val="bg1"/>
                </a:solidFill>
              </a:rPr>
              <a:t> Input Bias Current</a:t>
            </a: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Buffered Guard Drive Pins</a:t>
            </a:r>
          </a:p>
          <a:p>
            <a:pPr lvl="3"/>
            <a:r>
              <a:rPr lang="en-US" sz="2400" dirty="0" smtClean="0">
                <a:solidFill>
                  <a:schemeClr val="bg1"/>
                </a:solidFill>
              </a:rPr>
              <a:t>84 dB CMRR</a:t>
            </a:r>
          </a:p>
          <a:p>
            <a:pPr marL="457200" lvl="1" indent="0">
              <a:buNone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5" t="20476" r="24730" b="19524"/>
          <a:stretch/>
        </p:blipFill>
        <p:spPr>
          <a:xfrm>
            <a:off x="6096000" y="1027906"/>
            <a:ext cx="4998720" cy="480793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057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54480" y="1280160"/>
            <a:ext cx="8915888" cy="4166714"/>
            <a:chOff x="1739899" y="1963530"/>
            <a:chExt cx="8915888" cy="41667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56" t="33778" r="39347" b="35777"/>
            <a:stretch/>
          </p:blipFill>
          <p:spPr>
            <a:xfrm>
              <a:off x="1739899" y="1963531"/>
              <a:ext cx="4405042" cy="41667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63" t="34074" r="39027" b="34445"/>
            <a:stretch/>
          </p:blipFill>
          <p:spPr>
            <a:xfrm>
              <a:off x="6144941" y="1963530"/>
              <a:ext cx="4510846" cy="4166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6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34243" r="26942" b="30349"/>
          <a:stretch/>
        </p:blipFill>
        <p:spPr>
          <a:xfrm>
            <a:off x="1554480" y="1280160"/>
            <a:ext cx="8676010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0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6" t="32778" r="26573" b="33148"/>
          <a:stretch/>
        </p:blipFill>
        <p:spPr>
          <a:xfrm>
            <a:off x="1554480" y="1280160"/>
            <a:ext cx="8452634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2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isplaying 20161108_1345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0" t="25970" r="33199" b="19562"/>
          <a:stretch/>
        </p:blipFill>
        <p:spPr bwMode="auto">
          <a:xfrm>
            <a:off x="3075709" y="873270"/>
            <a:ext cx="6180075" cy="483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21789" r="29905" b="23225"/>
          <a:stretch/>
        </p:blipFill>
        <p:spPr>
          <a:xfrm>
            <a:off x="6456218" y="1261198"/>
            <a:ext cx="5059680" cy="427080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3" t="17939" r="34089" b="24809"/>
          <a:stretch/>
        </p:blipFill>
        <p:spPr>
          <a:xfrm>
            <a:off x="699546" y="1261199"/>
            <a:ext cx="5267328" cy="42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41119" y="4422954"/>
            <a:ext cx="8968636" cy="2078055"/>
            <a:chOff x="1741119" y="4422954"/>
            <a:chExt cx="8968636" cy="2078055"/>
          </a:xfrm>
        </p:grpSpPr>
        <p:grpSp>
          <p:nvGrpSpPr>
            <p:cNvPr id="6" name="Group 5"/>
            <p:cNvGrpSpPr/>
            <p:nvPr/>
          </p:nvGrpSpPr>
          <p:grpSpPr>
            <a:xfrm>
              <a:off x="1741119" y="5398719"/>
              <a:ext cx="8968636" cy="1102290"/>
              <a:chOff x="701458" y="5373666"/>
              <a:chExt cx="8968636" cy="110229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713951" y="5373666"/>
                <a:ext cx="1102290" cy="11022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1458" y="5663201"/>
                <a:ext cx="8968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1	2	3	4	5	6	7	8	9	10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122741" y="4422954"/>
              <a:ext cx="23640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Operant Conditioning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8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305175" y="146367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105401" y="152401"/>
            <a:ext cx="20288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Topograph</a:t>
            </a:r>
          </a:p>
        </p:txBody>
      </p:sp>
      <p:pic>
        <p:nvPicPr>
          <p:cNvPr id="6148" name="Picture 4" descr="http://www.appliedneurosciences.com/gif/topog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0"/>
            <a:ext cx="75438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5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ages.slideplayer.com/15/4667856/slides/slide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31319" r="7625" b="12459"/>
          <a:stretch/>
        </p:blipFill>
        <p:spPr bwMode="auto">
          <a:xfrm>
            <a:off x="716280" y="1316615"/>
            <a:ext cx="10759440" cy="385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3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sites.google.com/site/behaviorismgameanalysis/_/rsrc/1245950664722/Home/operant-conditioning/Picture%201.png?height=354&amp;width=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4" y="503354"/>
            <a:ext cx="6672147" cy="566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Operant Conditioning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Static thresholding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Auto-thresholding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Fuzzy Logic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Simple Moving Average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3" y="1130640"/>
            <a:ext cx="11245712" cy="496319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Training Bandwidths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NASA Engagement Index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B2/A+T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8361" y="637310"/>
            <a:ext cx="11245712" cy="5552566"/>
            <a:chOff x="838200" y="1417387"/>
            <a:chExt cx="10515600" cy="4868051"/>
          </a:xfrm>
        </p:grpSpPr>
        <p:pic>
          <p:nvPicPr>
            <p:cNvPr id="5" name="Picture 2" descr="brain-waves (1)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434"/>
            <a:stretch/>
          </p:blipFill>
          <p:spPr bwMode="auto">
            <a:xfrm>
              <a:off x="838200" y="1417387"/>
              <a:ext cx="4906851" cy="48680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5902681" y="1950656"/>
              <a:ext cx="582521" cy="4755"/>
            </a:xfrm>
            <a:prstGeom prst="straightConnector1">
              <a:avLst/>
            </a:prstGeom>
            <a:ln w="1270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668086" y="1719823"/>
              <a:ext cx="46857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Open Sans"/>
                </a:rPr>
                <a:t>Doing rocket science and calculus. 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5902681" y="2969494"/>
              <a:ext cx="582521" cy="4755"/>
            </a:xfrm>
            <a:prstGeom prst="straightConnector1">
              <a:avLst/>
            </a:prstGeom>
            <a:ln w="1270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668086" y="2738661"/>
              <a:ext cx="4685714" cy="40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Open Sans"/>
                </a:rPr>
                <a:t>Relaxed, calm, cognizant.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902681" y="3641608"/>
              <a:ext cx="5451119" cy="461665"/>
              <a:chOff x="5902681" y="3641608"/>
              <a:chExt cx="5451119" cy="461665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5902681" y="3872441"/>
                <a:ext cx="582521" cy="4755"/>
              </a:xfrm>
              <a:prstGeom prst="straightConnector1">
                <a:avLst/>
              </a:prstGeom>
              <a:ln w="1270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6668086" y="3641608"/>
                <a:ext cx="46857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Open Sans"/>
                  </a:rPr>
                  <a:t>Meditating or day-dreaming. 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902681" y="4593934"/>
              <a:ext cx="5451119" cy="830997"/>
              <a:chOff x="5902681" y="3641608"/>
              <a:chExt cx="5451119" cy="830997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5902681" y="3872441"/>
                <a:ext cx="582521" cy="4755"/>
              </a:xfrm>
              <a:prstGeom prst="straightConnector1">
                <a:avLst/>
              </a:prstGeom>
              <a:ln w="1270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668086" y="3641608"/>
                <a:ext cx="46857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Open Sans"/>
                  </a:rPr>
                  <a:t>Drowsy and starting to fall asleep.  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902681" y="5475142"/>
              <a:ext cx="5451119" cy="461665"/>
              <a:chOff x="5902681" y="3641608"/>
              <a:chExt cx="5451119" cy="461665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5902681" y="3872441"/>
                <a:ext cx="582521" cy="4755"/>
              </a:xfrm>
              <a:prstGeom prst="straightConnector1">
                <a:avLst/>
              </a:prstGeom>
              <a:ln w="1270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668086" y="3641608"/>
                <a:ext cx="46857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Open Sans"/>
                  </a:rPr>
                  <a:t>Sleeping.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31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289389" y="2302225"/>
            <a:ext cx="4073235" cy="2005365"/>
            <a:chOff x="2355274" y="3006436"/>
            <a:chExt cx="4073235" cy="2005365"/>
          </a:xfrm>
        </p:grpSpPr>
        <p:sp>
          <p:nvSpPr>
            <p:cNvPr id="2" name="TextBox 1"/>
            <p:cNvSpPr txBox="1"/>
            <p:nvPr/>
          </p:nvSpPr>
          <p:spPr>
            <a:xfrm>
              <a:off x="3574473" y="3006436"/>
              <a:ext cx="152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chemeClr val="bg1"/>
                  </a:solidFill>
                </a:rPr>
                <a:t>Beta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55274" y="4088471"/>
              <a:ext cx="40732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chemeClr val="bg1"/>
                  </a:solidFill>
                </a:rPr>
                <a:t>Alpha + Theta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355274" y="3929766"/>
              <a:ext cx="3948544" cy="0"/>
            </a:xfrm>
            <a:prstGeom prst="line">
              <a:avLst/>
            </a:prstGeom>
            <a:ln w="952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32" y="1914068"/>
            <a:ext cx="4751047" cy="26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0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05" y="651596"/>
            <a:ext cx="9457269" cy="531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4" b="7261"/>
          <a:stretch/>
        </p:blipFill>
        <p:spPr>
          <a:xfrm>
            <a:off x="2189018" y="166254"/>
            <a:ext cx="7753004" cy="65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41119" y="4792286"/>
            <a:ext cx="8968636" cy="1708723"/>
            <a:chOff x="1741119" y="4792286"/>
            <a:chExt cx="8968636" cy="1708723"/>
          </a:xfrm>
        </p:grpSpPr>
        <p:grpSp>
          <p:nvGrpSpPr>
            <p:cNvPr id="7" name="Group 6"/>
            <p:cNvGrpSpPr/>
            <p:nvPr/>
          </p:nvGrpSpPr>
          <p:grpSpPr>
            <a:xfrm>
              <a:off x="1741119" y="5398719"/>
              <a:ext cx="8968636" cy="1102290"/>
              <a:chOff x="701458" y="5373666"/>
              <a:chExt cx="8968636" cy="110229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7628351" y="5373666"/>
                <a:ext cx="1102290" cy="11022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01458" y="5663201"/>
                <a:ext cx="8968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1	2	3	4	5	6	7	8	9	10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895377" y="4792286"/>
              <a:ext cx="2647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</a:rPr>
                <a:t>Teleneurofeedback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77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Image result for cloud 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400175"/>
            <a:ext cx="552450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8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41119" y="4792286"/>
            <a:ext cx="9753796" cy="1708723"/>
            <a:chOff x="1741119" y="4792286"/>
            <a:chExt cx="9753796" cy="1708723"/>
          </a:xfrm>
        </p:grpSpPr>
        <p:grpSp>
          <p:nvGrpSpPr>
            <p:cNvPr id="8" name="Group 7"/>
            <p:cNvGrpSpPr/>
            <p:nvPr/>
          </p:nvGrpSpPr>
          <p:grpSpPr>
            <a:xfrm>
              <a:off x="1741119" y="5398719"/>
              <a:ext cx="9068843" cy="1102290"/>
              <a:chOff x="701458" y="5373666"/>
              <a:chExt cx="9068843" cy="110229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8668011" y="5373666"/>
                <a:ext cx="1102290" cy="11022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1458" y="5663201"/>
                <a:ext cx="8968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1	2	3	4	5	6	7	8	9	10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8847355" y="4792286"/>
              <a:ext cx="2647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Future Tech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73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305175" y="9683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0483" name="machine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838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00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4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7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QEEG Diagnostics and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Bio-Neurofeedback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Devon Greco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Founder, Narbis.com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Devon, Pennsylvania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dgreco@narbis.com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038600" y="57150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Measure circumference of the head</a:t>
            </a:r>
          </a:p>
        </p:txBody>
      </p:sp>
      <p:pic>
        <p:nvPicPr>
          <p:cNvPr id="6147" name="Measure-head.avi">
            <a:hlinkClick r:id="" action="ppaction://ole?verb=0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7543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34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14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EC6A359-DE32-4555-BE9D-0B198727ABEE}" vid="{7D8FF9D5-5901-4616-AA94-5A9C2F29FDCC}"/>
    </a:ext>
  </a:extLst>
</a:theme>
</file>

<file path=ppt/theme/theme3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423</Words>
  <Application>Microsoft Office PowerPoint</Application>
  <PresentationFormat>Widescreen</PresentationFormat>
  <Paragraphs>169</Paragraphs>
  <Slides>81</Slides>
  <Notes>36</Notes>
  <HiddenSlides>0</HiddenSlides>
  <MMClips>14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Arial</vt:lpstr>
      <vt:lpstr>Calibri</vt:lpstr>
      <vt:lpstr>Calibri Light</vt:lpstr>
      <vt:lpstr>Open Sans</vt:lpstr>
      <vt:lpstr>Times New Roman</vt:lpstr>
      <vt:lpstr>Wingdings</vt:lpstr>
      <vt:lpstr>Office Theme</vt:lpstr>
      <vt:lpstr>1_Office Theme</vt:lpstr>
      <vt:lpstr>Soaring</vt:lpstr>
      <vt:lpstr>1_Soaring</vt:lpstr>
      <vt:lpstr>2_Soaring</vt:lpstr>
      <vt:lpstr>3_Soaring</vt:lpstr>
      <vt:lpstr>Bitmap Image</vt:lpstr>
      <vt:lpstr>QEEG Diagnostics and  Bio-Neurofeedback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Neurofeedback</vt:lpstr>
      <vt:lpstr>PowerPoint Presentation</vt:lpstr>
      <vt:lpstr>PowerPoint Presentation</vt:lpstr>
      <vt:lpstr>PowerPoint Presentation</vt:lpstr>
      <vt:lpstr>NASA Patent #'s 5,377,100 &amp; 6,450,820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Narbis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Operant Conditioning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QEEG Diagnostics and  Bio-Neurofeedback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QEEG Diagnostics and  Bio-Neurofeedback</dc:title>
  <dc:creator>dgreco@narbis.com</dc:creator>
  <cp:lastModifiedBy>Devon</cp:lastModifiedBy>
  <cp:revision>51</cp:revision>
  <dcterms:created xsi:type="dcterms:W3CDTF">2016-12-01T16:11:19Z</dcterms:created>
  <dcterms:modified xsi:type="dcterms:W3CDTF">2016-12-03T16:26:18Z</dcterms:modified>
</cp:coreProperties>
</file>